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76" r:id="rId10"/>
    <p:sldId id="277" r:id="rId11"/>
    <p:sldId id="278" r:id="rId12"/>
    <p:sldId id="271" r:id="rId13"/>
    <p:sldId id="264" r:id="rId14"/>
    <p:sldId id="275" r:id="rId15"/>
    <p:sldId id="265" r:id="rId16"/>
    <p:sldId id="270" r:id="rId17"/>
    <p:sldId id="272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52C51-F5B3-4842-AE96-E4D7214AE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E6FED7-E942-48B7-8550-B03FC0F86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DAE09-4BD5-479A-A884-8FF8D973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31039D-6109-40FD-82F4-F6058883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4AFC1A-9D03-4703-8A87-1999401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97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B377B-0494-4DCD-9DD5-1D4B972A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6C29F1-9E54-417B-86E8-1CF12B0F0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649F9-7B51-4DBF-B017-3B7AD6ED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8B45F-A6E4-4C2E-9528-1EFB88BD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8999F5-C05D-47FB-8EF9-E3321DA0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3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24FF36-EFE4-4941-88F4-09E17812E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A22AF9-1736-4EE0-882F-5138C07D8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9D11F-F767-4E91-AF4C-612F8124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989E6-0F19-4387-83B8-EB94FB8A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40601-56A8-4092-8F26-6B612B82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53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1727F-4A2D-4F38-9D84-3857EC2E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6D72F-D1CF-4FDC-8F11-338F674B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22BAF-DC13-48D5-8210-2877080F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D50CBD-410C-447F-9AA2-AEA91A31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4A7F3-076D-4E9C-9D5E-E3A084B4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69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697C8-22F8-4149-A25A-8EAC1CAC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9A33CF-9E6C-43BD-93C8-18AB17B06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37B2F-EAD2-4342-AC85-A07CAC8F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BBF9D-E6C4-439C-B5E3-D866B477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55D4A2-36D2-4736-9DFA-92117E28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20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8A05F-CD45-4CAB-9BD7-A56D572F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705318-849D-4419-962F-FEBF8CC82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7624E4-9FDE-48A3-AF6C-FD4546021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6E20A9-E9A6-4941-AC86-00C2AA60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04C2F8-C079-4C34-AE60-E74821A2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C57DFE-372F-496C-A8E8-9F83028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08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265D5-768D-4604-BCF1-2187F868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190C2D-DED9-4A50-B71A-8DE313F0E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ECB330-B72E-41CC-8EF3-2B2A4B288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F09E08-42BA-4B2C-845C-4D71F1A61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154059-E6E8-4B71-9D78-C375067B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02E3CB-3C85-47B2-A744-AF0ECF96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D1EB0C-5ADB-45BC-98DB-F9D2A103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C6C61F-F2E9-4E0A-ABD3-C6B83949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791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AB23D-7801-435D-8B1E-7054C224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97AAE0-B7A5-4191-A221-193D8689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3C59E7-A954-4836-A5E1-7F7F135E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EE3A41-7CD6-4C34-B0A4-D932C4EC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805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A7D126-5A80-453C-8F60-2E3D238B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DD8906-B693-4F61-AA55-EBFB5524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B39482-4D1A-4C4E-8934-FF61C66B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26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32BE96-E6F7-41A6-BB6F-608028F1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1A8BF-0BCF-40ED-8DC8-19FE29D9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1EAA87-FD67-468B-BC50-965AE3B80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538F2C-607B-4FAF-903D-1A1F2A93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6CB16D-07D2-472A-96DD-34CC9A04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1805A4-AA66-4C5F-BD27-A676FBC1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322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CB6458-AC18-4CEF-BF07-4E9EC2B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19A5D6-0E50-4BE5-A688-2869ECB55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ADC9E2-C77F-4AE6-A9C6-9179CBBD3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944A2-6301-4CBE-9D75-DA95C0B1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3CEA02-1C4B-416A-A37B-D89326E1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ADC063-E0BC-4869-8859-1C70DC35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610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97BCCD-2D08-45F9-BED9-36DC41A5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8421CE-312B-46F1-967D-37D2775C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F95340-223E-4C72-894E-8E9DE72D6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AD29-6E88-4CD3-9153-0EA19B73B77B}" type="datetimeFigureOut">
              <a:rPr lang="fr-CH" smtClean="0"/>
              <a:t>25.06.2020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2DCCD-2B1D-45AB-B34F-C7218F3DA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E9B8C-E1EF-4701-B016-1095F9E98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F7367-921A-43E0-81A4-70F7724A8AD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62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29B059-A2FD-4B0F-86CF-193C3F44D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7" y="99391"/>
            <a:ext cx="6599933" cy="4220153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 12 </a:t>
            </a:r>
            <a:b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A12 Opération de reprise Machine de transfert</a:t>
            </a: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centre d’usinage à transfert rotatif pour la reprise de pièces. </a:t>
            </a:r>
            <a:b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simple, rapide et design compact.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185732-8D24-47D3-B945-061538CC7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74435"/>
            <a:ext cx="6274592" cy="2355574"/>
          </a:xfrm>
        </p:spPr>
        <p:txBody>
          <a:bodyPr>
            <a:normAutofit/>
          </a:bodyPr>
          <a:lstStyle/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– all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–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AdTime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– 2020.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47675A-92EB-4A4B-B422-D1179F63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57" y="311683"/>
            <a:ext cx="3407208" cy="62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2DE17-0161-4957-83FE-19065308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fr-FR" dirty="0"/>
              <a:t>Chargement – variante 2 détails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EA72A-7010-4213-AAB3-D3EB5392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71" y="1475598"/>
            <a:ext cx="6449250" cy="4351338"/>
          </a:xfrm>
        </p:spPr>
        <p:txBody>
          <a:bodyPr>
            <a:normAutofit/>
          </a:bodyPr>
          <a:lstStyle/>
          <a:p>
            <a:r>
              <a:rPr lang="fr-FR" sz="2600" dirty="0"/>
              <a:t>Trémie </a:t>
            </a:r>
          </a:p>
          <a:p>
            <a:r>
              <a:rPr lang="fr-FR" sz="2600" dirty="0"/>
              <a:t>Bol vibrant</a:t>
            </a:r>
          </a:p>
          <a:p>
            <a:r>
              <a:rPr lang="fr-FR" sz="2600" dirty="0"/>
              <a:t>Rail vibrant</a:t>
            </a:r>
          </a:p>
          <a:p>
            <a:r>
              <a:rPr lang="fr-FR" sz="2600" dirty="0"/>
              <a:t>Vision par caméra</a:t>
            </a:r>
          </a:p>
          <a:p>
            <a:r>
              <a:rPr lang="fr-FR" sz="2600" dirty="0"/>
              <a:t>Robot Delta</a:t>
            </a:r>
          </a:p>
          <a:p>
            <a:r>
              <a:rPr lang="fr-FR" sz="2600" dirty="0"/>
              <a:t>Prise pièce par vacuum</a:t>
            </a:r>
            <a:endParaRPr lang="fr-CH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AA8C6-A5AB-4513-BE2A-7C0CDB43EB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FB07D2-922C-4B5E-92AC-563878F88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47"/>
          <a:stretch/>
        </p:blipFill>
        <p:spPr>
          <a:xfrm>
            <a:off x="5052271" y="1366256"/>
            <a:ext cx="6913874" cy="49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8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71674A9-A242-4FF7-B123-CB90BC540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7"/>
          <a:stretch/>
        </p:blipFill>
        <p:spPr>
          <a:xfrm>
            <a:off x="4788631" y="584073"/>
            <a:ext cx="6109524" cy="62885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B2DE17-0161-4957-83FE-19065308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fr-FR" dirty="0"/>
              <a:t>Chargement – variante 3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EA72A-7010-4213-AAB3-D3EB5392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1" y="1609403"/>
            <a:ext cx="6449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Cadence : 2-4s/pièce</a:t>
            </a:r>
          </a:p>
          <a:p>
            <a:pPr marL="0" indent="0">
              <a:buNone/>
            </a:pPr>
            <a:r>
              <a:rPr lang="fr-FR" sz="2600" dirty="0"/>
              <a:t>Autonomie selon trémie</a:t>
            </a:r>
          </a:p>
          <a:p>
            <a:r>
              <a:rPr lang="fr-FR" sz="2600" dirty="0"/>
              <a:t>Trémie</a:t>
            </a:r>
          </a:p>
          <a:p>
            <a:r>
              <a:rPr lang="fr-FR" sz="2600" dirty="0"/>
              <a:t>Plateau vibrant</a:t>
            </a:r>
          </a:p>
          <a:p>
            <a:r>
              <a:rPr lang="fr-FR" sz="2600" dirty="0"/>
              <a:t>Vision</a:t>
            </a:r>
          </a:p>
          <a:p>
            <a:r>
              <a:rPr lang="fr-FR" sz="2600" dirty="0"/>
              <a:t>Robot </a:t>
            </a:r>
            <a:r>
              <a:rPr lang="fr-FR" sz="2600" dirty="0" err="1"/>
              <a:t>Scara</a:t>
            </a:r>
            <a:endParaRPr lang="fr-CH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AA8C6-A5AB-4513-BE2A-7C0CDB43EBB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2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40A092B-6ED6-4FEB-97D9-3FDF65AF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757" y="1363385"/>
            <a:ext cx="3877216" cy="34294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F02D95-515E-4B9F-87EA-183842EA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homme-machine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D561B-C45E-4CEA-AC92-7785054DE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3326" cy="4351338"/>
          </a:xfrm>
        </p:spPr>
        <p:txBody>
          <a:bodyPr/>
          <a:lstStyle/>
          <a:p>
            <a:r>
              <a:rPr lang="fr-FR" dirty="0"/>
              <a:t>Sélecteur de mode (automatique, manuel)</a:t>
            </a:r>
          </a:p>
          <a:p>
            <a:r>
              <a:rPr lang="fr-FR" dirty="0"/>
              <a:t>Bouton start</a:t>
            </a:r>
          </a:p>
          <a:p>
            <a:r>
              <a:rPr lang="fr-FR" dirty="0"/>
              <a:t>Bouton stop</a:t>
            </a:r>
          </a:p>
          <a:p>
            <a:r>
              <a:rPr lang="fr-FR" dirty="0"/>
              <a:t>Arrêt urgence et son reset</a:t>
            </a:r>
          </a:p>
          <a:p>
            <a:r>
              <a:rPr lang="fr-FR" dirty="0"/>
              <a:t>Réglage de la vitesse des broches (écran)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E33F27-DB64-4BA4-AA68-1015B635A82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92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67929-27FA-440C-A2FD-AF5A53E6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techniques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17E97D-01B2-4396-B11C-A142EC47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Cadence max : 60 pièces/minute</a:t>
            </a:r>
          </a:p>
          <a:p>
            <a:r>
              <a:rPr lang="fr-FR" dirty="0"/>
              <a:t>Jusqu’à 10 unités d’usinage</a:t>
            </a:r>
          </a:p>
          <a:p>
            <a:r>
              <a:rPr lang="fr-FR" dirty="0"/>
              <a:t>Course d’usinage jusqu’à 20 mm</a:t>
            </a:r>
          </a:p>
          <a:p>
            <a:r>
              <a:rPr lang="fr-FR" dirty="0"/>
              <a:t>Précision d’indexage ± 0,01 mm</a:t>
            </a:r>
          </a:p>
          <a:p>
            <a:r>
              <a:rPr lang="fr-FR" dirty="0"/>
              <a:t>Surface au sol 1,2 m2 (sans unité de chargement)</a:t>
            </a:r>
          </a:p>
          <a:p>
            <a:r>
              <a:rPr lang="fr-FR" dirty="0"/>
              <a:t>Hauteur 2 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18D349-7143-4B2D-B494-99ED71CDF18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15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29B059-A2FD-4B0F-86CF-193C3F44D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447261"/>
            <a:ext cx="6274591" cy="3916017"/>
          </a:xfrm>
        </p:spPr>
        <p:txBody>
          <a:bodyPr>
            <a:normAutofit fontScale="90000"/>
          </a:bodyPr>
          <a:lstStyle/>
          <a:p>
            <a:pPr algn="l"/>
            <a:br>
              <a:rPr lang="fr-F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de dessins</a:t>
            </a: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 12</a:t>
            </a: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centre d’usinage à transfert rotatif pour les petites pièces.</a:t>
            </a:r>
            <a:b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simple et rapide, design compact.</a:t>
            </a:r>
            <a:endParaRPr lang="fr-CH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185732-8D24-47D3-B945-061538CC7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373733"/>
          </a:xfrm>
        </p:spPr>
        <p:txBody>
          <a:bodyPr>
            <a:normAutofit/>
          </a:bodyPr>
          <a:lstStyle/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 – all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–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AdTime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– 2020.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B74DD3-3DBF-4F2B-8F66-EBCEE9D67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57" y="311683"/>
            <a:ext cx="3407208" cy="62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5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5C7CF57-5276-4CA5-A67D-842E2E84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24" y="983736"/>
            <a:ext cx="8223042" cy="58302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E7071C-105B-4919-B3A4-57AD40FD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53"/>
            <a:ext cx="10515600" cy="1082043"/>
          </a:xfrm>
        </p:spPr>
        <p:txBody>
          <a:bodyPr/>
          <a:lstStyle/>
          <a:p>
            <a:r>
              <a:rPr lang="fr-FR" dirty="0"/>
              <a:t>Pièce type : connectique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A99FF-1DBF-4FD5-B500-B54FCABFD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67" y="1825625"/>
            <a:ext cx="3782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1.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Perçage axial prof 2 + angle 45°et face (mise de longueur).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2. Perçage axial finition.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3.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Frappe logo.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4. Perçage transversal.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5. Repassage pour enlever copeau suite au perçage transversal.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6. Perçage axial.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7. Perçage transversal.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8. Repassage pour enlever copeau     suite au perçage transversal.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3C9040-A157-4079-8718-29C05A04B8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9F277A-C2FF-4A28-A9D4-6261EC828C84}"/>
              </a:ext>
            </a:extLst>
          </p:cNvPr>
          <p:cNvSpPr txBox="1"/>
          <p:nvPr/>
        </p:nvSpPr>
        <p:spPr>
          <a:xfrm>
            <a:off x="11353800" y="3513578"/>
            <a:ext cx="71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1,2,5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214E63-6855-4870-B9CA-44F47B963659}"/>
              </a:ext>
            </a:extLst>
          </p:cNvPr>
          <p:cNvSpPr txBox="1"/>
          <p:nvPr/>
        </p:nvSpPr>
        <p:spPr>
          <a:xfrm>
            <a:off x="8390539" y="2430011"/>
            <a:ext cx="20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A10FAE-31E5-4B0A-BCB6-00380646777C}"/>
              </a:ext>
            </a:extLst>
          </p:cNvPr>
          <p:cNvSpPr txBox="1"/>
          <p:nvPr/>
        </p:nvSpPr>
        <p:spPr>
          <a:xfrm>
            <a:off x="10051577" y="2430011"/>
            <a:ext cx="20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12739E-4667-40BE-A185-9BC88FA2F19F}"/>
              </a:ext>
            </a:extLst>
          </p:cNvPr>
          <p:cNvSpPr txBox="1"/>
          <p:nvPr/>
        </p:nvSpPr>
        <p:spPr>
          <a:xfrm>
            <a:off x="4144161" y="3141677"/>
            <a:ext cx="48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6,8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A11153-1E24-4BE5-852E-CE0C4795D5CB}"/>
              </a:ext>
            </a:extLst>
          </p:cNvPr>
          <p:cNvSpPr txBox="1"/>
          <p:nvPr/>
        </p:nvSpPr>
        <p:spPr>
          <a:xfrm>
            <a:off x="5870103" y="2529908"/>
            <a:ext cx="20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1CAB2A-9AE2-400D-886F-34DCE434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99" y="867160"/>
            <a:ext cx="1020546" cy="8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855C14-234B-426F-A8E8-11A3176F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412" y="1209011"/>
            <a:ext cx="7778541" cy="55297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02D50A-A595-4CF6-89DD-96E4B2A2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830"/>
          </a:xfrm>
        </p:spPr>
        <p:txBody>
          <a:bodyPr/>
          <a:lstStyle/>
          <a:p>
            <a:r>
              <a:rPr lang="fr-FR" dirty="0"/>
              <a:t>Pièce type : automobile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A203FA-E872-4DDF-A5DC-5C546A79456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EBBB41-DA12-4BAB-A558-F5D2286DB579}"/>
              </a:ext>
            </a:extLst>
          </p:cNvPr>
          <p:cNvSpPr/>
          <p:nvPr/>
        </p:nvSpPr>
        <p:spPr>
          <a:xfrm>
            <a:off x="225855" y="2325335"/>
            <a:ext cx="4005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1. Perçage axial prof 9,5.</a:t>
            </a:r>
          </a:p>
          <a:p>
            <a:endParaRPr lang="fr-FR">
              <a:solidFill>
                <a:srgbClr val="FF0000"/>
              </a:solidFill>
            </a:endParaRPr>
          </a:p>
          <a:p>
            <a:r>
              <a:rPr lang="fr-FR">
                <a:solidFill>
                  <a:srgbClr val="FF0000"/>
                </a:solidFill>
              </a:rPr>
              <a:t>2. Perçage transversal.</a:t>
            </a:r>
          </a:p>
          <a:p>
            <a:endParaRPr lang="fr-FR">
              <a:solidFill>
                <a:srgbClr val="FF0000"/>
              </a:solidFill>
            </a:endParaRPr>
          </a:p>
          <a:p>
            <a:r>
              <a:rPr lang="fr-FR">
                <a:solidFill>
                  <a:srgbClr val="FF0000"/>
                </a:solidFill>
              </a:rPr>
              <a:t>3. Repassage pour enlever copeau suite au perçage transversal.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2ECECC-5CC6-4695-913B-19CC71A4E34E}"/>
              </a:ext>
            </a:extLst>
          </p:cNvPr>
          <p:cNvSpPr txBox="1"/>
          <p:nvPr/>
        </p:nvSpPr>
        <p:spPr>
          <a:xfrm>
            <a:off x="8758256" y="2754684"/>
            <a:ext cx="48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1,3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516BFA-EE35-49A6-A27E-89EE2B5176FF}"/>
              </a:ext>
            </a:extLst>
          </p:cNvPr>
          <p:cNvSpPr txBox="1"/>
          <p:nvPr/>
        </p:nvSpPr>
        <p:spPr>
          <a:xfrm>
            <a:off x="8299880" y="3894995"/>
            <a:ext cx="48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2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771ECC-8638-46BA-9044-E9500810F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4" y="1040260"/>
            <a:ext cx="1872342" cy="10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2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605FA5-149F-4BF8-86A6-6D57F3FE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90" y="906243"/>
            <a:ext cx="8316448" cy="59237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9E2ED58-0657-4599-A60A-14FF1F83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55" y="262489"/>
            <a:ext cx="10515600" cy="703433"/>
          </a:xfrm>
        </p:spPr>
        <p:txBody>
          <a:bodyPr>
            <a:normAutofit/>
          </a:bodyPr>
          <a:lstStyle/>
          <a:p>
            <a:r>
              <a:rPr lang="fr-FR" sz="3600" dirty="0"/>
              <a:t>Pièce type : connectique avec fraisage et pliage</a:t>
            </a:r>
            <a:endParaRPr lang="fr-CH" sz="36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E538610-E6D2-49AF-9879-8891F2F6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6263" y="4534941"/>
            <a:ext cx="3166184" cy="9481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EBDDAB-81F2-4EF3-BA70-547F8CF4986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FD2562-B4E0-44AA-A56B-7B756C374A8D}"/>
              </a:ext>
            </a:extLst>
          </p:cNvPr>
          <p:cNvSpPr txBox="1"/>
          <p:nvPr/>
        </p:nvSpPr>
        <p:spPr>
          <a:xfrm>
            <a:off x="4814596" y="4161453"/>
            <a:ext cx="8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Pliage</a:t>
            </a:r>
            <a:endParaRPr lang="fr-CH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C343253-2B36-41A3-8DFD-500FC178CCC4}"/>
              </a:ext>
            </a:extLst>
          </p:cNvPr>
          <p:cNvSpPr txBox="1">
            <a:spLocks/>
          </p:cNvSpPr>
          <p:nvPr/>
        </p:nvSpPr>
        <p:spPr>
          <a:xfrm>
            <a:off x="195667" y="1825625"/>
            <a:ext cx="37829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1.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Perçage axial prof 6,35 + angle 45°.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2. Perçage transversal.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3.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Repassage pour enlever copeau suite au perçage transversal.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4. Perçage axial.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5. Fraisage rainure.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6. Repassage pour enlever copeau suite au fraisage.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0000"/>
                </a:solidFill>
              </a:rPr>
              <a:t>7. Pliage.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6EF722-1B7F-470C-AE23-5E1373151370}"/>
              </a:ext>
            </a:extLst>
          </p:cNvPr>
          <p:cNvSpPr txBox="1"/>
          <p:nvPr/>
        </p:nvSpPr>
        <p:spPr>
          <a:xfrm>
            <a:off x="5692694" y="4161453"/>
            <a:ext cx="6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AB1621-42F6-4F02-8960-635F620760BC}"/>
              </a:ext>
            </a:extLst>
          </p:cNvPr>
          <p:cNvSpPr txBox="1"/>
          <p:nvPr/>
        </p:nvSpPr>
        <p:spPr>
          <a:xfrm>
            <a:off x="4109602" y="2149075"/>
            <a:ext cx="6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BAB80E-B407-4CE5-8D13-0BD9E42392C1}"/>
              </a:ext>
            </a:extLst>
          </p:cNvPr>
          <p:cNvSpPr txBox="1"/>
          <p:nvPr/>
        </p:nvSpPr>
        <p:spPr>
          <a:xfrm>
            <a:off x="4228997" y="3094263"/>
            <a:ext cx="6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4,6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A617BC-18AE-40E8-8766-3627986366DF}"/>
              </a:ext>
            </a:extLst>
          </p:cNvPr>
          <p:cNvSpPr txBox="1"/>
          <p:nvPr/>
        </p:nvSpPr>
        <p:spPr>
          <a:xfrm>
            <a:off x="11573173" y="3094263"/>
            <a:ext cx="6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1,3</a:t>
            </a:r>
            <a:endParaRPr lang="fr-CH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25CF82-3E7F-4C5B-9965-A2DA6F385848}"/>
              </a:ext>
            </a:extLst>
          </p:cNvPr>
          <p:cNvSpPr txBox="1"/>
          <p:nvPr/>
        </p:nvSpPr>
        <p:spPr>
          <a:xfrm>
            <a:off x="10142498" y="3278929"/>
            <a:ext cx="6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9B9F86-A942-4D7C-99D3-9173F204A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93" y="868818"/>
            <a:ext cx="1136774" cy="9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3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3F811-609B-4A9E-B133-DCA1A5E3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fr-FR" dirty="0"/>
              <a:t>Présentation général de la machine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144895-4E6B-4D26-A73F-1BE79ADDF3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84D201-B9BD-4610-9F04-910343A069A5}"/>
              </a:ext>
            </a:extLst>
          </p:cNvPr>
          <p:cNvSpPr txBox="1"/>
          <p:nvPr/>
        </p:nvSpPr>
        <p:spPr>
          <a:xfrm>
            <a:off x="5561045" y="1418253"/>
            <a:ext cx="5617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moteur électrique actionne une came qui actionne les unités et une table rotative.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Table rotative 12 positions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Unité de chargement / déchargement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Unité de contrôle positionnement pièce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Unité d’usinage : jusqu’à 10 avec 3 variantes</a:t>
            </a:r>
          </a:p>
          <a:p>
            <a:r>
              <a:rPr lang="fr-FR" dirty="0"/>
              <a:t>      - 2 axiales (perçage, fraisage)</a:t>
            </a:r>
          </a:p>
          <a:p>
            <a:r>
              <a:rPr lang="fr-FR" dirty="0"/>
              <a:t>      - 1 radiale (perçage, fraisage, frappe, pliage)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Serrage pièce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Volant pour le réglage manuel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2D375C-27C0-48D8-A072-40998EF53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27" y="1265504"/>
            <a:ext cx="2896028" cy="5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D7F2A3-DF0F-482F-B6F9-EC6A7AF6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768" y="1194715"/>
            <a:ext cx="5825338" cy="54878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1781EE-E601-41DA-AF68-B34F2314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rotative 12 positions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D0A3F2-CE06-4105-A558-305D2921F6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7F0705-DB09-43E8-8589-972FD84676EE}"/>
              </a:ext>
            </a:extLst>
          </p:cNvPr>
          <p:cNvSpPr txBox="1"/>
          <p:nvPr/>
        </p:nvSpPr>
        <p:spPr>
          <a:xfrm>
            <a:off x="587828" y="1880346"/>
            <a:ext cx="6139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Bonne accessibilité pour le réglage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Temps d’indexage 0,5s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Précision d’indexage ±0,01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122814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06A639-5468-4100-A9CB-FD4711A7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72" y="1270846"/>
            <a:ext cx="4944473" cy="51191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762332-54D1-4BA1-AB37-1539C201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835"/>
          </a:xfrm>
        </p:spPr>
        <p:txBody>
          <a:bodyPr/>
          <a:lstStyle/>
          <a:p>
            <a:r>
              <a:rPr lang="fr-FR" dirty="0"/>
              <a:t>Unité horizontale arrière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1818B-878A-4A47-BC0C-4C6E6AA5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825625"/>
            <a:ext cx="4446679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Course : 20 mm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Réglage de positionnement X, Y et Z</a:t>
            </a:r>
          </a:p>
          <a:p>
            <a:pPr marL="0" indent="0">
              <a:buNone/>
            </a:pPr>
            <a:endParaRPr lang="fr-FR" sz="2000" dirty="0"/>
          </a:p>
          <a:p>
            <a:pPr algn="just"/>
            <a:r>
              <a:rPr lang="fr-FR" sz="2000" dirty="0"/>
              <a:t>Possibilité de modifier la course/vitesse en intercalant une entretoise afin de décaler le point de pivot.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/>
              <a:t>Possibilité de faire un débourrage en ajoutant un excentrique motorisé sur l’axe de la bielle.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/>
            <a:r>
              <a:rPr lang="fr-FR" sz="2000" dirty="0" err="1"/>
              <a:t>Motobroche</a:t>
            </a:r>
            <a:r>
              <a:rPr lang="fr-FR" sz="2000" dirty="0"/>
              <a:t> </a:t>
            </a:r>
            <a:r>
              <a:rPr lang="fr-FR" sz="2000" dirty="0" err="1"/>
              <a:t>syncrone</a:t>
            </a:r>
            <a:endParaRPr lang="fr-CH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7D94B5-21DD-4BFE-8306-30EE6612B35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EB69C05-0BFB-4491-8A87-CD313E26C98F}"/>
              </a:ext>
            </a:extLst>
          </p:cNvPr>
          <p:cNvGrpSpPr/>
          <p:nvPr/>
        </p:nvGrpSpPr>
        <p:grpSpPr>
          <a:xfrm>
            <a:off x="10217020" y="1599894"/>
            <a:ext cx="622038" cy="560904"/>
            <a:chOff x="11430000" y="998376"/>
            <a:chExt cx="622038" cy="560904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7AC7F290-8D4E-4B2D-B8A8-CA8BA1626A68}"/>
                </a:ext>
              </a:extLst>
            </p:cNvPr>
            <p:cNvCxnSpPr/>
            <p:nvPr/>
          </p:nvCxnSpPr>
          <p:spPr>
            <a:xfrm>
              <a:off x="11430000" y="998376"/>
              <a:ext cx="0" cy="56090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A08F53B-A381-4C79-9B58-C402953FFD38}"/>
                </a:ext>
              </a:extLst>
            </p:cNvPr>
            <p:cNvSpPr txBox="1"/>
            <p:nvPr/>
          </p:nvSpPr>
          <p:spPr>
            <a:xfrm>
              <a:off x="11430000" y="1140328"/>
              <a:ext cx="622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20mm</a:t>
              </a:r>
              <a:endParaRPr lang="fr-CH" sz="1200" dirty="0"/>
            </a:p>
          </p:txBody>
        </p:sp>
      </p:grp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24EF3AD-ECBD-45D7-A2B7-13A388278539}"/>
              </a:ext>
            </a:extLst>
          </p:cNvPr>
          <p:cNvCxnSpPr>
            <a:cxnSpLocks/>
          </p:cNvCxnSpPr>
          <p:nvPr/>
        </p:nvCxnSpPr>
        <p:spPr>
          <a:xfrm flipH="1">
            <a:off x="6457811" y="4717279"/>
            <a:ext cx="339011" cy="74547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8079F92-C1BE-4708-B84A-36BEE267CB6D}"/>
              </a:ext>
            </a:extLst>
          </p:cNvPr>
          <p:cNvSpPr txBox="1"/>
          <p:nvPr/>
        </p:nvSpPr>
        <p:spPr>
          <a:xfrm>
            <a:off x="6404681" y="4440280"/>
            <a:ext cx="62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20mm</a:t>
            </a:r>
            <a:endParaRPr lang="fr-CH" sz="12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DA7581B-C3E6-4288-BFC3-0A7C3603553B}"/>
              </a:ext>
            </a:extLst>
          </p:cNvPr>
          <p:cNvCxnSpPr/>
          <p:nvPr/>
        </p:nvCxnSpPr>
        <p:spPr>
          <a:xfrm>
            <a:off x="9959216" y="2498764"/>
            <a:ext cx="0" cy="560904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59086F5-F9C3-4F63-A361-4AAFCF5E6941}"/>
              </a:ext>
            </a:extLst>
          </p:cNvPr>
          <p:cNvSpPr txBox="1"/>
          <p:nvPr/>
        </p:nvSpPr>
        <p:spPr>
          <a:xfrm>
            <a:off x="10133045" y="2348731"/>
            <a:ext cx="2239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Possibilité d’intercaler une entretoise afin de déplacer le point de pivot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72283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7C4D7-130C-41E2-BAC2-CAA829B5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Unité horizontale frontale</a:t>
            </a:r>
            <a:endParaRPr lang="fr-CH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DFBD63-2460-40E6-B417-1C6FDCC01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899" y="1825625"/>
            <a:ext cx="4990871" cy="43513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8F2BDA-4C2E-4550-861F-ED6297370B6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4FFB5B2-8228-45AE-8798-EF6127ABBAEB}"/>
              </a:ext>
            </a:extLst>
          </p:cNvPr>
          <p:cNvGrpSpPr/>
          <p:nvPr/>
        </p:nvGrpSpPr>
        <p:grpSpPr>
          <a:xfrm>
            <a:off x="9993086" y="2333566"/>
            <a:ext cx="622038" cy="560904"/>
            <a:chOff x="11430000" y="998376"/>
            <a:chExt cx="622038" cy="560904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5EECAAB0-36C4-45B4-96F5-4C171A09E76C}"/>
                </a:ext>
              </a:extLst>
            </p:cNvPr>
            <p:cNvCxnSpPr/>
            <p:nvPr/>
          </p:nvCxnSpPr>
          <p:spPr>
            <a:xfrm>
              <a:off x="11430000" y="998376"/>
              <a:ext cx="0" cy="56090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513D3EA-690D-4802-8FC9-CB25944EBA69}"/>
                </a:ext>
              </a:extLst>
            </p:cNvPr>
            <p:cNvSpPr txBox="1"/>
            <p:nvPr/>
          </p:nvSpPr>
          <p:spPr>
            <a:xfrm>
              <a:off x="11430000" y="1140328"/>
              <a:ext cx="622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20mm</a:t>
              </a:r>
              <a:endParaRPr lang="fr-CH" sz="1200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D32A74B8-5692-4A70-9164-387F01140788}"/>
              </a:ext>
            </a:extLst>
          </p:cNvPr>
          <p:cNvSpPr txBox="1"/>
          <p:nvPr/>
        </p:nvSpPr>
        <p:spPr>
          <a:xfrm>
            <a:off x="755780" y="1690688"/>
            <a:ext cx="3834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Course : 20 mm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Réglage de positionnement X, Y et Z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Possibilité de modifier la course/vitesse en intercalant une entretoise</a:t>
            </a:r>
          </a:p>
          <a:p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/>
              <a:t>Motobroche</a:t>
            </a:r>
            <a:r>
              <a:rPr lang="fr-FR" dirty="0"/>
              <a:t> </a:t>
            </a:r>
            <a:r>
              <a:rPr lang="fr-FR" dirty="0" err="1"/>
              <a:t>syncrone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endParaRPr lang="fr-CH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2226BE8-09D6-4CE8-8F3A-D5041ADBA1D3}"/>
              </a:ext>
            </a:extLst>
          </p:cNvPr>
          <p:cNvCxnSpPr>
            <a:cxnSpLocks/>
          </p:cNvCxnSpPr>
          <p:nvPr/>
        </p:nvCxnSpPr>
        <p:spPr>
          <a:xfrm flipH="1">
            <a:off x="5840963" y="5079877"/>
            <a:ext cx="628261" cy="145266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A00C0F7-34F7-435C-98A9-479055E26582}"/>
              </a:ext>
            </a:extLst>
          </p:cNvPr>
          <p:cNvSpPr txBox="1"/>
          <p:nvPr/>
        </p:nvSpPr>
        <p:spPr>
          <a:xfrm>
            <a:off x="5853404" y="5236453"/>
            <a:ext cx="622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20mm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113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DCB09-36C1-45B4-BD6D-D3235849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88" y="233717"/>
            <a:ext cx="10515600" cy="1325563"/>
          </a:xfrm>
        </p:spPr>
        <p:txBody>
          <a:bodyPr/>
          <a:lstStyle/>
          <a:p>
            <a:r>
              <a:rPr lang="fr-FR" dirty="0"/>
              <a:t>Unité verticale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EE094-FC53-4978-9E82-20F58D3C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2110" cy="4351338"/>
          </a:xfrm>
        </p:spPr>
        <p:txBody>
          <a:bodyPr/>
          <a:lstStyle/>
          <a:p>
            <a:r>
              <a:rPr lang="fr-FR" sz="2000" dirty="0"/>
              <a:t>Course : 20 mm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Réglage de positionnement X, Y et Z</a:t>
            </a:r>
          </a:p>
          <a:p>
            <a:pPr marL="0" indent="0">
              <a:buNone/>
            </a:pPr>
            <a:endParaRPr lang="fr-FR" sz="2000" dirty="0"/>
          </a:p>
          <a:p>
            <a:pPr algn="just"/>
            <a:r>
              <a:rPr lang="fr-FR" sz="2000" dirty="0" err="1"/>
              <a:t>Motobroche</a:t>
            </a:r>
            <a:r>
              <a:rPr lang="fr-FR" sz="2000" dirty="0"/>
              <a:t> </a:t>
            </a:r>
            <a:r>
              <a:rPr lang="fr-FR" sz="2000" dirty="0" err="1"/>
              <a:t>syncrone</a:t>
            </a:r>
            <a:endParaRPr lang="fr-CH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Possibilité de faire de la frappe (poinçon).</a:t>
            </a:r>
            <a:endParaRPr lang="fr-CH" sz="2000" dirty="0"/>
          </a:p>
          <a:p>
            <a:endParaRPr lang="fr-FR" sz="2000" dirty="0"/>
          </a:p>
          <a:p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72A638-C486-42D5-9F62-6081EE4106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2E662E-A413-46D5-BB26-82F9BAABC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703" y="886408"/>
            <a:ext cx="5974492" cy="550998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E7792412-6958-496B-9B00-EE4AC9F8EC6F}"/>
              </a:ext>
            </a:extLst>
          </p:cNvPr>
          <p:cNvGrpSpPr/>
          <p:nvPr/>
        </p:nvGrpSpPr>
        <p:grpSpPr>
          <a:xfrm>
            <a:off x="11430000" y="998376"/>
            <a:ext cx="622038" cy="560904"/>
            <a:chOff x="11430000" y="998376"/>
            <a:chExt cx="622038" cy="560904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ABE03433-A014-4575-B4A9-7B8BA9CA73D8}"/>
                </a:ext>
              </a:extLst>
            </p:cNvPr>
            <p:cNvCxnSpPr/>
            <p:nvPr/>
          </p:nvCxnSpPr>
          <p:spPr>
            <a:xfrm>
              <a:off x="11430000" y="998376"/>
              <a:ext cx="0" cy="56090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BF0B236-F9D3-484D-B067-E44ADCABC2DB}"/>
                </a:ext>
              </a:extLst>
            </p:cNvPr>
            <p:cNvSpPr txBox="1"/>
            <p:nvPr/>
          </p:nvSpPr>
          <p:spPr>
            <a:xfrm>
              <a:off x="11430000" y="1140328"/>
              <a:ext cx="622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20mm</a:t>
              </a:r>
              <a:endParaRPr lang="fr-CH" sz="120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3834108-2384-417A-8FFF-BCDD1D7C26E8}"/>
              </a:ext>
            </a:extLst>
          </p:cNvPr>
          <p:cNvGrpSpPr/>
          <p:nvPr/>
        </p:nvGrpSpPr>
        <p:grpSpPr>
          <a:xfrm>
            <a:off x="5582816" y="4001294"/>
            <a:ext cx="622038" cy="560904"/>
            <a:chOff x="11430000" y="998376"/>
            <a:chExt cx="622038" cy="560904"/>
          </a:xfrm>
        </p:grpSpPr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310DCB65-3203-486A-8C13-5CDDAB425661}"/>
                </a:ext>
              </a:extLst>
            </p:cNvPr>
            <p:cNvCxnSpPr/>
            <p:nvPr/>
          </p:nvCxnSpPr>
          <p:spPr>
            <a:xfrm>
              <a:off x="11430000" y="998376"/>
              <a:ext cx="0" cy="560904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FC8CF7A-2ECC-4F7D-908C-B15E820E9496}"/>
                </a:ext>
              </a:extLst>
            </p:cNvPr>
            <p:cNvSpPr txBox="1"/>
            <p:nvPr/>
          </p:nvSpPr>
          <p:spPr>
            <a:xfrm>
              <a:off x="11430000" y="1140328"/>
              <a:ext cx="622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20mm</a:t>
              </a:r>
              <a:endParaRPr lang="fr-CH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20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4AE86-7BC3-432C-BE64-59A10BA0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67"/>
            <a:ext cx="10515600" cy="1111336"/>
          </a:xfrm>
        </p:spPr>
        <p:txBody>
          <a:bodyPr/>
          <a:lstStyle/>
          <a:p>
            <a:r>
              <a:rPr lang="fr-FR" dirty="0"/>
              <a:t>Système de serrage pièce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12F17-D227-4ACB-8101-A0700749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632"/>
            <a:ext cx="5917163" cy="1850636"/>
          </a:xfrm>
        </p:spPr>
        <p:txBody>
          <a:bodyPr>
            <a:normAutofit/>
          </a:bodyPr>
          <a:lstStyle/>
          <a:p>
            <a:r>
              <a:rPr lang="fr-FR" sz="2000" dirty="0"/>
              <a:t>Mors découpé par </a:t>
            </a:r>
            <a:r>
              <a:rPr lang="fr-FR" sz="2000" dirty="0" err="1"/>
              <a:t>électro-érosion</a:t>
            </a:r>
            <a:r>
              <a:rPr lang="fr-FR" sz="2000" dirty="0"/>
              <a:t> par fils en fonction de la forme de la pièce à serrer.</a:t>
            </a:r>
          </a:p>
          <a:p>
            <a:r>
              <a:rPr lang="fr-FR" sz="2000" dirty="0"/>
              <a:t>Serrage passif par ressort.</a:t>
            </a:r>
          </a:p>
          <a:p>
            <a:r>
              <a:rPr lang="fr-FR" sz="2000" dirty="0"/>
              <a:t>Etanchéité avec vulcanisation.</a:t>
            </a:r>
            <a:endParaRPr lang="fr-CH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E598C4-2E81-41B1-8295-6EF8DDFF660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15C86A-F04D-4BFA-934A-D492EA21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3" t="15378" r="9507" b="6183"/>
          <a:stretch/>
        </p:blipFill>
        <p:spPr>
          <a:xfrm>
            <a:off x="2090057" y="3945617"/>
            <a:ext cx="3750906" cy="254725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6F621F88-C21E-4983-BAA1-825EC87FC9B1}"/>
              </a:ext>
            </a:extLst>
          </p:cNvPr>
          <p:cNvGrpSpPr/>
          <p:nvPr/>
        </p:nvGrpSpPr>
        <p:grpSpPr>
          <a:xfrm>
            <a:off x="6950396" y="1102137"/>
            <a:ext cx="4261970" cy="5580396"/>
            <a:chOff x="6950396" y="1102137"/>
            <a:chExt cx="4261970" cy="558039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EE1E8D4-BE61-48E3-BD3B-7C9AF4FB9785}"/>
                </a:ext>
              </a:extLst>
            </p:cNvPr>
            <p:cNvGrpSpPr/>
            <p:nvPr/>
          </p:nvGrpSpPr>
          <p:grpSpPr>
            <a:xfrm>
              <a:off x="6950396" y="1102137"/>
              <a:ext cx="4261970" cy="5580396"/>
              <a:chOff x="6950396" y="1102137"/>
              <a:chExt cx="4261970" cy="5580396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E42FA036-7C9C-4AC1-97B9-710EB59A4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0396" y="1145275"/>
                <a:ext cx="4261970" cy="5537258"/>
              </a:xfrm>
              <a:prstGeom prst="rect">
                <a:avLst/>
              </a:prstGeom>
            </p:spPr>
          </p:pic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CF448B9D-710D-4C79-B2BF-E40D67B6CA97}"/>
                  </a:ext>
                </a:extLst>
              </p:cNvPr>
              <p:cNvCxnSpPr/>
              <p:nvPr/>
            </p:nvCxnSpPr>
            <p:spPr>
              <a:xfrm flipV="1">
                <a:off x="9258707" y="5962102"/>
                <a:ext cx="0" cy="62515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62034A76-77FA-4060-A6D8-E9156D9E0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4758" y="2557570"/>
                <a:ext cx="570452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C51A350-7A7D-434C-82E0-EB3C5594D43A}"/>
                  </a:ext>
                </a:extLst>
              </p:cNvPr>
              <p:cNvSpPr txBox="1"/>
              <p:nvPr/>
            </p:nvSpPr>
            <p:spPr>
              <a:xfrm>
                <a:off x="7087654" y="1102137"/>
                <a:ext cx="771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Pièce</a:t>
                </a:r>
                <a:endParaRPr lang="fr-CH" dirty="0"/>
              </a:p>
            </p:txBody>
          </p: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3197CE8F-CE10-49C0-BD0F-BFEB5AC91ECE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 flipV="1">
                <a:off x="7859442" y="1266739"/>
                <a:ext cx="1309725" cy="2006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8D95488-EE19-41E2-A6B3-E5A4EB8A704B}"/>
                </a:ext>
              </a:extLst>
            </p:cNvPr>
            <p:cNvSpPr txBox="1"/>
            <p:nvPr/>
          </p:nvSpPr>
          <p:spPr>
            <a:xfrm>
              <a:off x="10440578" y="1456293"/>
              <a:ext cx="77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Axe</a:t>
              </a:r>
              <a:endParaRPr lang="fr-CH" dirty="0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D580AAB3-39A5-4EF2-B9B8-FC7DDDB9F4F9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9364202" y="1640959"/>
              <a:ext cx="1076376" cy="25315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45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82521C1-FCD8-4779-8BD2-71634FE0F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2"/>
          <a:stretch/>
        </p:blipFill>
        <p:spPr>
          <a:xfrm>
            <a:off x="5114431" y="570370"/>
            <a:ext cx="5298532" cy="618086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B2DE17-0161-4957-83FE-19065308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fr-FR" dirty="0"/>
              <a:t>Chargement - variante 1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EA72A-7010-4213-AAB3-D3EB5392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89" y="1761900"/>
            <a:ext cx="64595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Cadence : 2-4s/pièce</a:t>
            </a:r>
          </a:p>
          <a:p>
            <a:pPr marL="0" indent="0">
              <a:buNone/>
            </a:pPr>
            <a:r>
              <a:rPr lang="fr-FR" sz="2600" dirty="0"/>
              <a:t>Autonomie selon trémie</a:t>
            </a:r>
          </a:p>
          <a:p>
            <a:r>
              <a:rPr lang="fr-FR" sz="2600" dirty="0"/>
              <a:t>Trémie</a:t>
            </a:r>
          </a:p>
          <a:p>
            <a:r>
              <a:rPr lang="fr-FR" sz="2600" dirty="0"/>
              <a:t>Système type </a:t>
            </a:r>
            <a:r>
              <a:rPr lang="fr-FR" sz="2600" dirty="0" err="1"/>
              <a:t>Asyril</a:t>
            </a:r>
            <a:endParaRPr lang="fr-FR" sz="2600" dirty="0"/>
          </a:p>
          <a:p>
            <a:r>
              <a:rPr lang="fr-FR" sz="2600" dirty="0"/>
              <a:t>Vision</a:t>
            </a:r>
          </a:p>
          <a:p>
            <a:r>
              <a:rPr lang="fr-FR" sz="2600" dirty="0"/>
              <a:t>Robot Delta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AA8C6-A5AB-4513-BE2A-7C0CDB43EBB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4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1B30207-CDFB-4AA9-91C7-3B49053C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10" y="456601"/>
            <a:ext cx="6556310" cy="61491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B2DE17-0161-4957-83FE-19065308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fr-FR" dirty="0"/>
              <a:t>Chargement – variante 2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EA72A-7010-4213-AAB3-D3EB5392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1" y="1609403"/>
            <a:ext cx="6449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dirty="0"/>
              <a:t>Cadence : 1s/pièce</a:t>
            </a:r>
          </a:p>
          <a:p>
            <a:pPr marL="0" indent="0">
              <a:buNone/>
            </a:pPr>
            <a:r>
              <a:rPr lang="fr-FR" sz="2600" dirty="0"/>
              <a:t>Autonomie selon trémie</a:t>
            </a:r>
          </a:p>
          <a:p>
            <a:r>
              <a:rPr lang="fr-FR" sz="2600" dirty="0"/>
              <a:t>Trémie</a:t>
            </a:r>
          </a:p>
          <a:p>
            <a:r>
              <a:rPr lang="fr-FR" sz="2600" dirty="0"/>
              <a:t>Bol vibrant</a:t>
            </a:r>
          </a:p>
          <a:p>
            <a:r>
              <a:rPr lang="fr-FR" sz="2600" dirty="0"/>
              <a:t>Rail vibrant</a:t>
            </a:r>
          </a:p>
          <a:p>
            <a:r>
              <a:rPr lang="fr-FR" sz="2600" dirty="0"/>
              <a:t>Vision</a:t>
            </a:r>
          </a:p>
          <a:p>
            <a:r>
              <a:rPr lang="fr-FR" sz="2600" dirty="0"/>
              <a:t>Robot Delta</a:t>
            </a:r>
            <a:endParaRPr lang="fr-CH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3AA8C6-A5AB-4513-BE2A-7C0CDB43EBB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9974425" y="175467"/>
            <a:ext cx="1991720" cy="562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309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646</Words>
  <Application>Microsoft Office PowerPoint</Application>
  <PresentationFormat>Grand écran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ASO 12  A12 Opération de reprise Machine de transfert  Un nouveau centre d’usinage à transfert rotatif pour la reprise de pièces.   Concept simple, rapide et design compact.</vt:lpstr>
      <vt:lpstr>Présentation général de la machine</vt:lpstr>
      <vt:lpstr>Table rotative 12 positions</vt:lpstr>
      <vt:lpstr>Unité horizontale arrière</vt:lpstr>
      <vt:lpstr>Unité horizontale frontale</vt:lpstr>
      <vt:lpstr>Unité verticale</vt:lpstr>
      <vt:lpstr>Système de serrage pièce</vt:lpstr>
      <vt:lpstr>Chargement - variante 1</vt:lpstr>
      <vt:lpstr>Chargement – variante 2</vt:lpstr>
      <vt:lpstr>Chargement – variante 2 détails</vt:lpstr>
      <vt:lpstr>Chargement – variante 3</vt:lpstr>
      <vt:lpstr>Interface homme-machine</vt:lpstr>
      <vt:lpstr>Caractéristiques techniques</vt:lpstr>
      <vt:lpstr>   Exemple de dessins   ASO 12  Un nouveau centre d’usinage à transfert rotatif pour les petites pièces.  Concept simple et rapide, design compact.</vt:lpstr>
      <vt:lpstr>Pièce type : connectique</vt:lpstr>
      <vt:lpstr>Pièce type : automobile</vt:lpstr>
      <vt:lpstr>Pièce type : connectique avec fraisage et pliage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de reprise</dc:title>
  <dc:creator>Kevin</dc:creator>
  <cp:lastModifiedBy>Kevin</cp:lastModifiedBy>
  <cp:revision>219</cp:revision>
  <cp:lastPrinted>2020-06-25T08:32:21Z</cp:lastPrinted>
  <dcterms:created xsi:type="dcterms:W3CDTF">2020-06-03T12:17:07Z</dcterms:created>
  <dcterms:modified xsi:type="dcterms:W3CDTF">2020-06-25T09:29:05Z</dcterms:modified>
</cp:coreProperties>
</file>